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3" r:id="rId7"/>
    <p:sldId id="266" r:id="rId8"/>
    <p:sldId id="264" r:id="rId9"/>
    <p:sldId id="261"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91" d="100"/>
          <a:sy n="91" d="100"/>
        </p:scale>
        <p:origin x="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941718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1C0EEA-D81D-4E3C-B1A1-57D7DEF86EE9}" type="datetimeFigureOut">
              <a:rPr lang="en-IN" smtClean="0"/>
              <a:t>29-08-2020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314273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418063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93117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301616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3897533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236141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160385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31409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475213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112905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1C0EEA-D81D-4E3C-B1A1-57D7DEF86EE9}" type="datetimeFigureOut">
              <a:rPr lang="en-IN" smtClean="0"/>
              <a:t>29-08-2020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053528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C0EEA-D81D-4E3C-B1A1-57D7DEF86EE9}" type="datetimeFigureOut">
              <a:rPr lang="en-IN" smtClean="0"/>
              <a:t>29-08-2020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44321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371468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98211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11C0EEA-D81D-4E3C-B1A1-57D7DEF86EE9}" type="datetimeFigureOut">
              <a:rPr lang="en-IN" smtClean="0"/>
              <a:t>29-08-2020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4265566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1C0EEA-D81D-4E3C-B1A1-57D7DEF86EE9}" type="datetimeFigureOut">
              <a:rPr lang="en-IN" smtClean="0"/>
              <a:t>29-08-2020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536853-100D-4D1E-B26B-D66AF69B87D7}" type="slidenum">
              <a:rPr lang="en-IN" smtClean="0"/>
              <a:t>‹#›</a:t>
            </a:fld>
            <a:endParaRPr lang="en-IN"/>
          </a:p>
        </p:txBody>
      </p:sp>
    </p:spTree>
    <p:extLst>
      <p:ext uri="{BB962C8B-B14F-4D97-AF65-F5344CB8AC3E}">
        <p14:creationId xmlns:p14="http://schemas.microsoft.com/office/powerpoint/2010/main" val="2220600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1C0EEA-D81D-4E3C-B1A1-57D7DEF86EE9}" type="datetimeFigureOut">
              <a:rPr lang="en-IN" smtClean="0"/>
              <a:t>29-08-2020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4536853-100D-4D1E-B26B-D66AF69B87D7}" type="slidenum">
              <a:rPr lang="en-IN" smtClean="0"/>
              <a:t>‹#›</a:t>
            </a:fld>
            <a:endParaRPr lang="en-IN"/>
          </a:p>
        </p:txBody>
      </p:sp>
    </p:spTree>
    <p:extLst>
      <p:ext uri="{BB962C8B-B14F-4D97-AF65-F5344CB8AC3E}">
        <p14:creationId xmlns:p14="http://schemas.microsoft.com/office/powerpoint/2010/main" val="338588069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5C387-37B8-4464-AE98-B7D8BC24DBA4}"/>
              </a:ext>
            </a:extLst>
          </p:cNvPr>
          <p:cNvSpPr/>
          <p:nvPr/>
        </p:nvSpPr>
        <p:spPr>
          <a:xfrm>
            <a:off x="3772080" y="1360140"/>
            <a:ext cx="8300484" cy="830997"/>
          </a:xfrm>
          <a:prstGeom prst="rect">
            <a:avLst/>
          </a:prstGeom>
          <a:noFill/>
        </p:spPr>
        <p:txBody>
          <a:bodyPr wrap="square" lIns="91440" tIns="45720" rIns="91440" bIns="45720">
            <a:spAutoFit/>
          </a:bodyPr>
          <a:lstStyle/>
          <a:p>
            <a:pPr algn="ctr"/>
            <a:r>
              <a:rPr lang="en-US" sz="4800" b="1" cap="none" spc="0" dirty="0">
                <a:ln w="1905"/>
                <a:solidFill>
                  <a:schemeClr val="bg1"/>
                </a:solidFill>
                <a:effectLst>
                  <a:innerShdw blurRad="69850" dist="43180" dir="5400000">
                    <a:srgbClr val="000000">
                      <a:alpha val="65000"/>
                    </a:srgbClr>
                  </a:innerShdw>
                </a:effectLst>
                <a:latin typeface="Baskerville Old Face" panose="02020602080505020303" pitchFamily="18" charset="0"/>
              </a:rPr>
              <a:t>TECHNOXIAN ROBO RACE</a:t>
            </a:r>
          </a:p>
        </p:txBody>
      </p:sp>
      <p:sp>
        <p:nvSpPr>
          <p:cNvPr id="5" name="Subtitle 2">
            <a:extLst>
              <a:ext uri="{FF2B5EF4-FFF2-40B4-BE49-F238E27FC236}">
                <a16:creationId xmlns:a16="http://schemas.microsoft.com/office/drawing/2014/main" id="{3CBB699C-7956-4273-A28A-EB57B5DEDB6B}"/>
              </a:ext>
            </a:extLst>
          </p:cNvPr>
          <p:cNvSpPr>
            <a:spLocks noGrp="1"/>
          </p:cNvSpPr>
          <p:nvPr>
            <p:ph type="subTitle" idx="1"/>
          </p:nvPr>
        </p:nvSpPr>
        <p:spPr>
          <a:xfrm>
            <a:off x="3257107" y="4057148"/>
            <a:ext cx="4963529" cy="1440712"/>
          </a:xfrm>
        </p:spPr>
        <p:txBody>
          <a:bodyPr>
            <a:normAutofit/>
          </a:bodyPr>
          <a:lstStyle/>
          <a:p>
            <a:r>
              <a:rPr lang="en-IN" dirty="0">
                <a:solidFill>
                  <a:schemeClr val="accent3">
                    <a:lumMod val="60000"/>
                    <a:lumOff val="40000"/>
                  </a:schemeClr>
                </a:solidFill>
                <a:latin typeface="Unispace" panose="02000809060000020004" pitchFamily="49" charset="0"/>
              </a:rPr>
              <a:t>By</a:t>
            </a:r>
          </a:p>
          <a:p>
            <a:r>
              <a:rPr lang="en-IN" dirty="0" err="1">
                <a:solidFill>
                  <a:schemeClr val="accent3">
                    <a:lumMod val="60000"/>
                    <a:lumOff val="40000"/>
                  </a:schemeClr>
                </a:solidFill>
                <a:latin typeface="Unispace" panose="02000809060000020004" pitchFamily="49" charset="0"/>
              </a:rPr>
              <a:t>Gokul</a:t>
            </a:r>
            <a:r>
              <a:rPr lang="en-IN" dirty="0">
                <a:solidFill>
                  <a:schemeClr val="accent3">
                    <a:lumMod val="60000"/>
                    <a:lumOff val="40000"/>
                  </a:schemeClr>
                </a:solidFill>
                <a:latin typeface="Unispace" panose="02000809060000020004" pitchFamily="49" charset="0"/>
              </a:rPr>
              <a:t> </a:t>
            </a:r>
            <a:r>
              <a:rPr lang="en-IN" dirty="0" err="1">
                <a:solidFill>
                  <a:schemeClr val="accent3">
                    <a:lumMod val="60000"/>
                    <a:lumOff val="40000"/>
                  </a:schemeClr>
                </a:solidFill>
                <a:latin typeface="Unispace" panose="02000809060000020004" pitchFamily="49" charset="0"/>
              </a:rPr>
              <a:t>Sai</a:t>
            </a:r>
            <a:r>
              <a:rPr lang="en-IN" dirty="0">
                <a:solidFill>
                  <a:schemeClr val="accent3">
                    <a:lumMod val="60000"/>
                    <a:lumOff val="40000"/>
                  </a:schemeClr>
                </a:solidFill>
                <a:latin typeface="Unispace" panose="02000809060000020004" pitchFamily="49" charset="0"/>
              </a:rPr>
              <a:t> R (1GA17EC041)</a:t>
            </a:r>
          </a:p>
          <a:p>
            <a:r>
              <a:rPr lang="en-IN" dirty="0" err="1">
                <a:solidFill>
                  <a:schemeClr val="accent3">
                    <a:lumMod val="60000"/>
                    <a:lumOff val="40000"/>
                  </a:schemeClr>
                </a:solidFill>
                <a:latin typeface="Unispace" panose="02000809060000020004" pitchFamily="49" charset="0"/>
              </a:rPr>
              <a:t>Gowrav</a:t>
            </a:r>
            <a:r>
              <a:rPr lang="en-IN" dirty="0">
                <a:solidFill>
                  <a:schemeClr val="accent3">
                    <a:lumMod val="60000"/>
                    <a:lumOff val="40000"/>
                  </a:schemeClr>
                </a:solidFill>
                <a:latin typeface="Unispace" panose="02000809060000020004" pitchFamily="49" charset="0"/>
              </a:rPr>
              <a:t> S (1GA17EC042)</a:t>
            </a:r>
          </a:p>
        </p:txBody>
      </p:sp>
      <p:pic>
        <p:nvPicPr>
          <p:cNvPr id="7" name="Picture 6">
            <a:extLst>
              <a:ext uri="{FF2B5EF4-FFF2-40B4-BE49-F238E27FC236}">
                <a16:creationId xmlns:a16="http://schemas.microsoft.com/office/drawing/2014/main" id="{69E2C4B9-817D-418A-8971-6821DA1B1AEA}"/>
              </a:ext>
            </a:extLst>
          </p:cNvPr>
          <p:cNvPicPr>
            <a:picLocks noChangeAspect="1"/>
          </p:cNvPicPr>
          <p:nvPr/>
        </p:nvPicPr>
        <p:blipFill rotWithShape="1">
          <a:blip r:embed="rId2">
            <a:extLst>
              <a:ext uri="{28A0092B-C50C-407E-A947-70E740481C1C}">
                <a14:useLocalDpi xmlns:a14="http://schemas.microsoft.com/office/drawing/2010/main" val="0"/>
              </a:ext>
            </a:extLst>
          </a:blip>
          <a:srcRect l="2208" t="2792" r="2521" b="2818"/>
          <a:stretch/>
        </p:blipFill>
        <p:spPr>
          <a:xfrm>
            <a:off x="404038" y="488270"/>
            <a:ext cx="3297455" cy="2312582"/>
          </a:xfrm>
          <a:prstGeom prst="rect">
            <a:avLst/>
          </a:prstGeom>
        </p:spPr>
      </p:pic>
    </p:spTree>
    <p:extLst>
      <p:ext uri="{BB962C8B-B14F-4D97-AF65-F5344CB8AC3E}">
        <p14:creationId xmlns:p14="http://schemas.microsoft.com/office/powerpoint/2010/main" val="286369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E6B9EB-752D-45E5-9266-47BE55372871}"/>
              </a:ext>
            </a:extLst>
          </p:cNvPr>
          <p:cNvSpPr txBox="1">
            <a:spLocks/>
          </p:cNvSpPr>
          <p:nvPr/>
        </p:nvSpPr>
        <p:spPr>
          <a:xfrm>
            <a:off x="1043490" y="1027664"/>
            <a:ext cx="9472110" cy="114300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dirty="0">
                <a:solidFill>
                  <a:schemeClr val="accent3">
                    <a:lumMod val="40000"/>
                    <a:lumOff val="60000"/>
                  </a:schemeClr>
                </a:solidFill>
              </a:rPr>
              <a:t>Acknowledgement</a:t>
            </a:r>
          </a:p>
        </p:txBody>
      </p:sp>
      <p:sp>
        <p:nvSpPr>
          <p:cNvPr id="5" name="Content Placeholder 2">
            <a:extLst>
              <a:ext uri="{FF2B5EF4-FFF2-40B4-BE49-F238E27FC236}">
                <a16:creationId xmlns:a16="http://schemas.microsoft.com/office/drawing/2014/main" id="{2E279BDA-981C-4D1B-B343-2DC4A19252D0}"/>
              </a:ext>
            </a:extLst>
          </p:cNvPr>
          <p:cNvSpPr txBox="1">
            <a:spLocks/>
          </p:cNvSpPr>
          <p:nvPr/>
        </p:nvSpPr>
        <p:spPr>
          <a:xfrm>
            <a:off x="862739" y="2954667"/>
            <a:ext cx="8515178" cy="28756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dirty="0"/>
              <a:t>We </a:t>
            </a:r>
            <a:r>
              <a:rPr lang="en-IN" dirty="0" err="1"/>
              <a:t>gowrav</a:t>
            </a:r>
            <a:r>
              <a:rPr lang="en-IN" dirty="0"/>
              <a:t> and </a:t>
            </a:r>
            <a:r>
              <a:rPr lang="en-IN" dirty="0" err="1"/>
              <a:t>gokul</a:t>
            </a:r>
            <a:r>
              <a:rPr lang="en-IN" dirty="0"/>
              <a:t> thank </a:t>
            </a:r>
            <a:r>
              <a:rPr lang="en-IN" dirty="0" err="1"/>
              <a:t>hod</a:t>
            </a:r>
            <a:r>
              <a:rPr lang="en-IN" dirty="0"/>
              <a:t> sir and respected principal AND ALL THE TEACHERS to support us in doing the project and upon execution of this project we were able to learn more and more of what can be improved to our project . We thank you again sir</a:t>
            </a:r>
          </a:p>
        </p:txBody>
      </p:sp>
    </p:spTree>
    <p:extLst>
      <p:ext uri="{BB962C8B-B14F-4D97-AF65-F5344CB8AC3E}">
        <p14:creationId xmlns:p14="http://schemas.microsoft.com/office/powerpoint/2010/main" val="3879320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905A7-C71C-492E-8609-677D6F5C7835}"/>
              </a:ext>
            </a:extLst>
          </p:cNvPr>
          <p:cNvSpPr txBox="1">
            <a:spLocks/>
          </p:cNvSpPr>
          <p:nvPr/>
        </p:nvSpPr>
        <p:spPr>
          <a:xfrm>
            <a:off x="1277406" y="527934"/>
            <a:ext cx="7024744" cy="114300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dirty="0">
                <a:solidFill>
                  <a:schemeClr val="accent3">
                    <a:lumMod val="60000"/>
                    <a:lumOff val="40000"/>
                  </a:schemeClr>
                </a:solidFill>
              </a:rPr>
              <a:t>INTRODUCTION</a:t>
            </a:r>
          </a:p>
        </p:txBody>
      </p:sp>
      <p:sp>
        <p:nvSpPr>
          <p:cNvPr id="3" name="Content Placeholder 2">
            <a:extLst>
              <a:ext uri="{FF2B5EF4-FFF2-40B4-BE49-F238E27FC236}">
                <a16:creationId xmlns:a16="http://schemas.microsoft.com/office/drawing/2014/main" id="{6C4F3C83-5104-4244-9937-D0CA44629BFE}"/>
              </a:ext>
            </a:extLst>
          </p:cNvPr>
          <p:cNvSpPr txBox="1">
            <a:spLocks/>
          </p:cNvSpPr>
          <p:nvPr/>
        </p:nvSpPr>
        <p:spPr>
          <a:xfrm>
            <a:off x="798944" y="1908983"/>
            <a:ext cx="8376954" cy="405588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marL="342900" indent="-342900">
              <a:buFont typeface="Wingdings" panose="05000000000000000000" pitchFamily="2" charset="2"/>
              <a:buChar char="Ø"/>
            </a:pPr>
            <a:r>
              <a:rPr lang="en-IN" dirty="0"/>
              <a:t>This competition was based on showcasing the extent of designing the Bot in completing the hurdles given out to the participants</a:t>
            </a:r>
          </a:p>
          <a:p>
            <a:pPr marL="342900" indent="-342900">
              <a:buFont typeface="Wingdings" panose="05000000000000000000" pitchFamily="2" charset="2"/>
              <a:buChar char="Ø"/>
            </a:pPr>
            <a:r>
              <a:rPr lang="en-IN" dirty="0"/>
              <a:t>The bot was designed based on the dimensions specified by the event which is 25Cm height and 35*25Cm its length and breadth, the bot designed should be minimised within the given threshold</a:t>
            </a:r>
          </a:p>
          <a:p>
            <a:pPr marL="342900" indent="-342900">
              <a:buFont typeface="Wingdings" panose="05000000000000000000" pitchFamily="2" charset="2"/>
              <a:buChar char="Ø"/>
            </a:pPr>
            <a:r>
              <a:rPr lang="en-IN" dirty="0"/>
              <a:t>All the motor should be given only with 12v and not more than that so we used power distribution board in order to achieve this criteria</a:t>
            </a:r>
          </a:p>
        </p:txBody>
      </p:sp>
    </p:spTree>
    <p:extLst>
      <p:ext uri="{BB962C8B-B14F-4D97-AF65-F5344CB8AC3E}">
        <p14:creationId xmlns:p14="http://schemas.microsoft.com/office/powerpoint/2010/main" val="3994557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E6400-0BAE-4A2A-B226-917E8B6FA3E4}"/>
              </a:ext>
            </a:extLst>
          </p:cNvPr>
          <p:cNvSpPr/>
          <p:nvPr/>
        </p:nvSpPr>
        <p:spPr>
          <a:xfrm>
            <a:off x="555017" y="256585"/>
            <a:ext cx="5144034" cy="830997"/>
          </a:xfrm>
          <a:prstGeom prst="rect">
            <a:avLst/>
          </a:prstGeom>
        </p:spPr>
        <p:txBody>
          <a:bodyPr wrap="square">
            <a:spAutoFit/>
          </a:bodyPr>
          <a:lstStyle/>
          <a:p>
            <a:r>
              <a:rPr lang="en-IN" sz="4800" dirty="0">
                <a:solidFill>
                  <a:schemeClr val="accent3">
                    <a:lumMod val="60000"/>
                    <a:lumOff val="40000"/>
                  </a:schemeClr>
                </a:solidFill>
              </a:rPr>
              <a:t>TRACK</a:t>
            </a:r>
          </a:p>
        </p:txBody>
      </p:sp>
      <p:pic>
        <p:nvPicPr>
          <p:cNvPr id="3" name="Picture 2">
            <a:extLst>
              <a:ext uri="{FF2B5EF4-FFF2-40B4-BE49-F238E27FC236}">
                <a16:creationId xmlns:a16="http://schemas.microsoft.com/office/drawing/2014/main" id="{161D3467-0E36-4A46-97C3-39EA7BACB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799"/>
            <a:ext cx="4804579" cy="353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DEE359F6-0449-48B1-A075-A0E273B1EE38}"/>
              </a:ext>
            </a:extLst>
          </p:cNvPr>
          <p:cNvPicPr>
            <a:picLocks noChangeAspect="1"/>
          </p:cNvPicPr>
          <p:nvPr/>
        </p:nvPicPr>
        <p:blipFill rotWithShape="1">
          <a:blip r:embed="rId3">
            <a:extLst>
              <a:ext uri="{28A0092B-C50C-407E-A947-70E740481C1C}">
                <a14:useLocalDpi xmlns:a14="http://schemas.microsoft.com/office/drawing/2010/main" val="0"/>
              </a:ext>
            </a:extLst>
          </a:blip>
          <a:srcRect l="25116" r="9922"/>
          <a:stretch/>
        </p:blipFill>
        <p:spPr>
          <a:xfrm rot="5400000">
            <a:off x="7148160" y="1044480"/>
            <a:ext cx="3635938" cy="4804580"/>
          </a:xfrm>
          <a:prstGeom prst="rect">
            <a:avLst/>
          </a:prstGeom>
        </p:spPr>
      </p:pic>
      <p:sp>
        <p:nvSpPr>
          <p:cNvPr id="6" name="TextBox 5">
            <a:extLst>
              <a:ext uri="{FF2B5EF4-FFF2-40B4-BE49-F238E27FC236}">
                <a16:creationId xmlns:a16="http://schemas.microsoft.com/office/drawing/2014/main" id="{74FCFB7F-4B5D-4FAC-B866-53ECE04B2084}"/>
              </a:ext>
            </a:extLst>
          </p:cNvPr>
          <p:cNvSpPr txBox="1"/>
          <p:nvPr/>
        </p:nvSpPr>
        <p:spPr>
          <a:xfrm>
            <a:off x="2443004" y="5519016"/>
            <a:ext cx="1368059" cy="369332"/>
          </a:xfrm>
          <a:prstGeom prst="rect">
            <a:avLst/>
          </a:prstGeom>
          <a:noFill/>
        </p:spPr>
        <p:txBody>
          <a:bodyPr wrap="square" rtlCol="0">
            <a:spAutoFit/>
          </a:bodyPr>
          <a:lstStyle/>
          <a:p>
            <a:r>
              <a:rPr lang="en-IN" dirty="0"/>
              <a:t>1</a:t>
            </a:r>
            <a:r>
              <a:rPr lang="en-IN" baseline="30000" dirty="0"/>
              <a:t>ST</a:t>
            </a:r>
            <a:r>
              <a:rPr lang="en-IN" dirty="0"/>
              <a:t> ROUND</a:t>
            </a:r>
          </a:p>
        </p:txBody>
      </p:sp>
      <p:sp>
        <p:nvSpPr>
          <p:cNvPr id="7" name="TextBox 6">
            <a:extLst>
              <a:ext uri="{FF2B5EF4-FFF2-40B4-BE49-F238E27FC236}">
                <a16:creationId xmlns:a16="http://schemas.microsoft.com/office/drawing/2014/main" id="{F94EB2F0-E260-4B6F-B857-EB4F8737828F}"/>
              </a:ext>
            </a:extLst>
          </p:cNvPr>
          <p:cNvSpPr txBox="1"/>
          <p:nvPr/>
        </p:nvSpPr>
        <p:spPr>
          <a:xfrm>
            <a:off x="8224507" y="5519016"/>
            <a:ext cx="1483243" cy="369332"/>
          </a:xfrm>
          <a:prstGeom prst="rect">
            <a:avLst/>
          </a:prstGeom>
          <a:noFill/>
        </p:spPr>
        <p:txBody>
          <a:bodyPr wrap="square" rtlCol="0">
            <a:spAutoFit/>
          </a:bodyPr>
          <a:lstStyle/>
          <a:p>
            <a:r>
              <a:rPr lang="en-IN" dirty="0"/>
              <a:t>2</a:t>
            </a:r>
            <a:r>
              <a:rPr lang="en-IN" baseline="30000" dirty="0"/>
              <a:t>ND</a:t>
            </a:r>
            <a:r>
              <a:rPr lang="en-IN" dirty="0"/>
              <a:t> ROUND</a:t>
            </a:r>
          </a:p>
        </p:txBody>
      </p:sp>
    </p:spTree>
    <p:extLst>
      <p:ext uri="{BB962C8B-B14F-4D97-AF65-F5344CB8AC3E}">
        <p14:creationId xmlns:p14="http://schemas.microsoft.com/office/powerpoint/2010/main" val="1994648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0F456-6903-4890-A7B2-C74095009669}"/>
              </a:ext>
            </a:extLst>
          </p:cNvPr>
          <p:cNvSpPr/>
          <p:nvPr/>
        </p:nvSpPr>
        <p:spPr>
          <a:xfrm>
            <a:off x="478466" y="405441"/>
            <a:ext cx="1871329" cy="830997"/>
          </a:xfrm>
          <a:prstGeom prst="rect">
            <a:avLst/>
          </a:prstGeom>
        </p:spPr>
        <p:txBody>
          <a:bodyPr wrap="square">
            <a:spAutoFit/>
          </a:bodyPr>
          <a:lstStyle/>
          <a:p>
            <a:r>
              <a:rPr lang="en-IN" sz="4800" dirty="0">
                <a:solidFill>
                  <a:schemeClr val="accent3">
                    <a:lumMod val="60000"/>
                    <a:lumOff val="40000"/>
                  </a:schemeClr>
                </a:solidFill>
              </a:rPr>
              <a:t>BOT</a:t>
            </a:r>
          </a:p>
        </p:txBody>
      </p:sp>
      <p:pic>
        <p:nvPicPr>
          <p:cNvPr id="4" name="Picture 3">
            <a:extLst>
              <a:ext uri="{FF2B5EF4-FFF2-40B4-BE49-F238E27FC236}">
                <a16:creationId xmlns:a16="http://schemas.microsoft.com/office/drawing/2014/main" id="{16B0F03F-0536-4676-8302-E6151B1D3F0B}"/>
              </a:ext>
            </a:extLst>
          </p:cNvPr>
          <p:cNvPicPr>
            <a:picLocks noChangeAspect="1"/>
          </p:cNvPicPr>
          <p:nvPr/>
        </p:nvPicPr>
        <p:blipFill rotWithShape="1">
          <a:blip r:embed="rId2">
            <a:extLst>
              <a:ext uri="{28A0092B-C50C-407E-A947-70E740481C1C}">
                <a14:useLocalDpi xmlns:a14="http://schemas.microsoft.com/office/drawing/2010/main" val="0"/>
              </a:ext>
            </a:extLst>
          </a:blip>
          <a:srcRect t="12248" b="18914"/>
          <a:stretch/>
        </p:blipFill>
        <p:spPr>
          <a:xfrm>
            <a:off x="5847908" y="1236437"/>
            <a:ext cx="6197250" cy="3119927"/>
          </a:xfrm>
          <a:prstGeom prst="rect">
            <a:avLst/>
          </a:prstGeom>
        </p:spPr>
      </p:pic>
      <p:pic>
        <p:nvPicPr>
          <p:cNvPr id="10" name="Picture 9">
            <a:extLst>
              <a:ext uri="{FF2B5EF4-FFF2-40B4-BE49-F238E27FC236}">
                <a16:creationId xmlns:a16="http://schemas.microsoft.com/office/drawing/2014/main" id="{9C2CDEA4-8355-4427-BB06-89134F642D41}"/>
              </a:ext>
            </a:extLst>
          </p:cNvPr>
          <p:cNvPicPr>
            <a:picLocks noChangeAspect="1"/>
          </p:cNvPicPr>
          <p:nvPr/>
        </p:nvPicPr>
        <p:blipFill rotWithShape="1">
          <a:blip r:embed="rId3">
            <a:extLst>
              <a:ext uri="{28A0092B-C50C-407E-A947-70E740481C1C}">
                <a14:useLocalDpi xmlns:a14="http://schemas.microsoft.com/office/drawing/2010/main" val="0"/>
              </a:ext>
            </a:extLst>
          </a:blip>
          <a:srcRect l="18029" t="4798" r="27442" b="10448"/>
          <a:stretch/>
        </p:blipFill>
        <p:spPr>
          <a:xfrm rot="5400000">
            <a:off x="275840" y="1073961"/>
            <a:ext cx="2389905" cy="2785975"/>
          </a:xfrm>
          <a:prstGeom prst="rect">
            <a:avLst/>
          </a:prstGeom>
        </p:spPr>
      </p:pic>
      <p:pic>
        <p:nvPicPr>
          <p:cNvPr id="12" name="Picture 11">
            <a:extLst>
              <a:ext uri="{FF2B5EF4-FFF2-40B4-BE49-F238E27FC236}">
                <a16:creationId xmlns:a16="http://schemas.microsoft.com/office/drawing/2014/main" id="{E926D76E-BEA0-40BB-BDC7-4FFEFCE22620}"/>
              </a:ext>
            </a:extLst>
          </p:cNvPr>
          <p:cNvPicPr>
            <a:picLocks noChangeAspect="1"/>
          </p:cNvPicPr>
          <p:nvPr/>
        </p:nvPicPr>
        <p:blipFill rotWithShape="1">
          <a:blip r:embed="rId4">
            <a:extLst>
              <a:ext uri="{28A0092B-C50C-407E-A947-70E740481C1C}">
                <a14:useLocalDpi xmlns:a14="http://schemas.microsoft.com/office/drawing/2010/main" val="0"/>
              </a:ext>
            </a:extLst>
          </a:blip>
          <a:srcRect l="25271" t="2109" r="10854" b="5375"/>
          <a:stretch/>
        </p:blipFill>
        <p:spPr>
          <a:xfrm rot="5400000">
            <a:off x="3135092" y="1166858"/>
            <a:ext cx="2437555" cy="2647832"/>
          </a:xfrm>
          <a:prstGeom prst="rect">
            <a:avLst/>
          </a:prstGeom>
        </p:spPr>
      </p:pic>
      <p:pic>
        <p:nvPicPr>
          <p:cNvPr id="14" name="Picture 13">
            <a:extLst>
              <a:ext uri="{FF2B5EF4-FFF2-40B4-BE49-F238E27FC236}">
                <a16:creationId xmlns:a16="http://schemas.microsoft.com/office/drawing/2014/main" id="{176C5F94-B379-45F4-972F-0AE1A826AEB0}"/>
              </a:ext>
            </a:extLst>
          </p:cNvPr>
          <p:cNvPicPr>
            <a:picLocks noChangeAspect="1"/>
          </p:cNvPicPr>
          <p:nvPr/>
        </p:nvPicPr>
        <p:blipFill rotWithShape="1">
          <a:blip r:embed="rId5">
            <a:extLst>
              <a:ext uri="{28A0092B-C50C-407E-A947-70E740481C1C}">
                <a14:useLocalDpi xmlns:a14="http://schemas.microsoft.com/office/drawing/2010/main" val="0"/>
              </a:ext>
            </a:extLst>
          </a:blip>
          <a:srcRect l="2403" t="21395" r="5271" b="11008"/>
          <a:stretch/>
        </p:blipFill>
        <p:spPr>
          <a:xfrm>
            <a:off x="478466" y="3968365"/>
            <a:ext cx="4589395" cy="2520121"/>
          </a:xfrm>
          <a:prstGeom prst="rect">
            <a:avLst/>
          </a:prstGeom>
        </p:spPr>
      </p:pic>
    </p:spTree>
    <p:extLst>
      <p:ext uri="{BB962C8B-B14F-4D97-AF65-F5344CB8AC3E}">
        <p14:creationId xmlns:p14="http://schemas.microsoft.com/office/powerpoint/2010/main" val="17272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01ED79D9-8CE4-497D-8C49-085DF8E568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9442" y="180753"/>
            <a:ext cx="6443330" cy="6496493"/>
          </a:xfrm>
          <a:prstGeom prst="rect">
            <a:avLst/>
          </a:prstGeom>
        </p:spPr>
      </p:pic>
      <p:sp>
        <p:nvSpPr>
          <p:cNvPr id="8" name="TextBox 7">
            <a:extLst>
              <a:ext uri="{FF2B5EF4-FFF2-40B4-BE49-F238E27FC236}">
                <a16:creationId xmlns:a16="http://schemas.microsoft.com/office/drawing/2014/main" id="{16368EA2-C2C1-4AF9-B1FB-D1A77F6E0DCA}"/>
              </a:ext>
            </a:extLst>
          </p:cNvPr>
          <p:cNvSpPr txBox="1"/>
          <p:nvPr/>
        </p:nvSpPr>
        <p:spPr>
          <a:xfrm>
            <a:off x="698205" y="398721"/>
            <a:ext cx="3693042" cy="523220"/>
          </a:xfrm>
          <a:prstGeom prst="rect">
            <a:avLst/>
          </a:prstGeom>
          <a:noFill/>
        </p:spPr>
        <p:txBody>
          <a:bodyPr wrap="square" rtlCol="0">
            <a:spAutoFit/>
          </a:bodyPr>
          <a:lstStyle/>
          <a:p>
            <a:r>
              <a:rPr lang="en-IN" sz="2800" dirty="0">
                <a:solidFill>
                  <a:schemeClr val="accent3">
                    <a:lumMod val="60000"/>
                    <a:lumOff val="40000"/>
                  </a:schemeClr>
                </a:solidFill>
              </a:rPr>
              <a:t>CIRCUIT DIAGRAM</a:t>
            </a:r>
          </a:p>
        </p:txBody>
      </p:sp>
      <p:pic>
        <p:nvPicPr>
          <p:cNvPr id="10" name="Picture 9">
            <a:extLst>
              <a:ext uri="{FF2B5EF4-FFF2-40B4-BE49-F238E27FC236}">
                <a16:creationId xmlns:a16="http://schemas.microsoft.com/office/drawing/2014/main" id="{C4BB7645-B286-4015-9749-2FFD971DEC26}"/>
              </a:ext>
            </a:extLst>
          </p:cNvPr>
          <p:cNvPicPr>
            <a:picLocks noChangeAspect="1"/>
          </p:cNvPicPr>
          <p:nvPr/>
        </p:nvPicPr>
        <p:blipFill rotWithShape="1">
          <a:blip r:embed="rId3">
            <a:extLst>
              <a:ext uri="{28A0092B-C50C-407E-A947-70E740481C1C}">
                <a14:useLocalDpi xmlns:a14="http://schemas.microsoft.com/office/drawing/2010/main" val="0"/>
              </a:ext>
            </a:extLst>
          </a:blip>
          <a:srcRect l="24031" t="2068" r="17829" b="9044"/>
          <a:stretch/>
        </p:blipFill>
        <p:spPr>
          <a:xfrm rot="5400000">
            <a:off x="786806" y="1116416"/>
            <a:ext cx="3987211" cy="4625165"/>
          </a:xfrm>
          <a:prstGeom prst="rect">
            <a:avLst/>
          </a:prstGeom>
        </p:spPr>
      </p:pic>
    </p:spTree>
    <p:extLst>
      <p:ext uri="{BB962C8B-B14F-4D97-AF65-F5344CB8AC3E}">
        <p14:creationId xmlns:p14="http://schemas.microsoft.com/office/powerpoint/2010/main" val="287598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86D297-7716-4738-8DC3-944EE20699B0}"/>
              </a:ext>
            </a:extLst>
          </p:cNvPr>
          <p:cNvSpPr txBox="1"/>
          <p:nvPr/>
        </p:nvSpPr>
        <p:spPr>
          <a:xfrm>
            <a:off x="838199" y="494413"/>
            <a:ext cx="3393559" cy="461665"/>
          </a:xfrm>
          <a:prstGeom prst="rect">
            <a:avLst/>
          </a:prstGeom>
          <a:noFill/>
        </p:spPr>
        <p:txBody>
          <a:bodyPr wrap="square" rtlCol="0">
            <a:spAutoFit/>
          </a:bodyPr>
          <a:lstStyle/>
          <a:p>
            <a:r>
              <a:rPr lang="en-IN" sz="2400" dirty="0">
                <a:solidFill>
                  <a:schemeClr val="accent3">
                    <a:lumMod val="40000"/>
                    <a:lumOff val="60000"/>
                  </a:schemeClr>
                </a:solidFill>
              </a:rPr>
              <a:t>MAIN COMPONENTS </a:t>
            </a:r>
          </a:p>
        </p:txBody>
      </p:sp>
      <p:pic>
        <p:nvPicPr>
          <p:cNvPr id="4" name="Picture 3">
            <a:extLst>
              <a:ext uri="{FF2B5EF4-FFF2-40B4-BE49-F238E27FC236}">
                <a16:creationId xmlns:a16="http://schemas.microsoft.com/office/drawing/2014/main" id="{6A740476-5DCA-481B-99A6-1F49E961D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31" y="1339703"/>
            <a:ext cx="1819939" cy="1819939"/>
          </a:xfrm>
          <a:prstGeom prst="rect">
            <a:avLst/>
          </a:prstGeom>
        </p:spPr>
      </p:pic>
      <p:pic>
        <p:nvPicPr>
          <p:cNvPr id="6" name="Picture 5">
            <a:extLst>
              <a:ext uri="{FF2B5EF4-FFF2-40B4-BE49-F238E27FC236}">
                <a16:creationId xmlns:a16="http://schemas.microsoft.com/office/drawing/2014/main" id="{F6798638-9984-4770-BA32-0C63FBD5A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167" y="1339703"/>
            <a:ext cx="2293123" cy="1819939"/>
          </a:xfrm>
          <a:prstGeom prst="rect">
            <a:avLst/>
          </a:prstGeom>
        </p:spPr>
      </p:pic>
      <p:pic>
        <p:nvPicPr>
          <p:cNvPr id="8" name="Picture 7">
            <a:extLst>
              <a:ext uri="{FF2B5EF4-FFF2-40B4-BE49-F238E27FC236}">
                <a16:creationId xmlns:a16="http://schemas.microsoft.com/office/drawing/2014/main" id="{9310D273-F6FF-4869-AB78-5DD254E98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5471" y="1339703"/>
            <a:ext cx="2429712" cy="1819939"/>
          </a:xfrm>
          <a:prstGeom prst="rect">
            <a:avLst/>
          </a:prstGeom>
        </p:spPr>
      </p:pic>
      <p:pic>
        <p:nvPicPr>
          <p:cNvPr id="10" name="Picture 9">
            <a:extLst>
              <a:ext uri="{FF2B5EF4-FFF2-40B4-BE49-F238E27FC236}">
                <a16:creationId xmlns:a16="http://schemas.microsoft.com/office/drawing/2014/main" id="{6BBBCBC0-B5E5-4B99-A86A-C72932E6717D}"/>
              </a:ext>
            </a:extLst>
          </p:cNvPr>
          <p:cNvPicPr>
            <a:picLocks noChangeAspect="1"/>
          </p:cNvPicPr>
          <p:nvPr/>
        </p:nvPicPr>
        <p:blipFill rotWithShape="1">
          <a:blip r:embed="rId5">
            <a:extLst>
              <a:ext uri="{28A0092B-C50C-407E-A947-70E740481C1C}">
                <a14:useLocalDpi xmlns:a14="http://schemas.microsoft.com/office/drawing/2010/main" val="0"/>
              </a:ext>
            </a:extLst>
          </a:blip>
          <a:srcRect l="26938" t="33643" r="26086" b="13178"/>
          <a:stretch/>
        </p:blipFill>
        <p:spPr>
          <a:xfrm>
            <a:off x="638925" y="4019106"/>
            <a:ext cx="2429713" cy="2062851"/>
          </a:xfrm>
          <a:prstGeom prst="rect">
            <a:avLst/>
          </a:prstGeom>
        </p:spPr>
      </p:pic>
      <p:pic>
        <p:nvPicPr>
          <p:cNvPr id="12" name="Picture 11">
            <a:extLst>
              <a:ext uri="{FF2B5EF4-FFF2-40B4-BE49-F238E27FC236}">
                <a16:creationId xmlns:a16="http://schemas.microsoft.com/office/drawing/2014/main" id="{0FD8D75F-B8E8-45DA-9F00-75D62AAC3B89}"/>
              </a:ext>
            </a:extLst>
          </p:cNvPr>
          <p:cNvPicPr>
            <a:picLocks noChangeAspect="1"/>
          </p:cNvPicPr>
          <p:nvPr/>
        </p:nvPicPr>
        <p:blipFill rotWithShape="1">
          <a:blip r:embed="rId6">
            <a:extLst>
              <a:ext uri="{28A0092B-C50C-407E-A947-70E740481C1C}">
                <a14:useLocalDpi xmlns:a14="http://schemas.microsoft.com/office/drawing/2010/main" val="0"/>
              </a:ext>
            </a:extLst>
          </a:blip>
          <a:srcRect l="30776" t="33462" r="23508" b="15582"/>
          <a:stretch/>
        </p:blipFill>
        <p:spPr>
          <a:xfrm>
            <a:off x="3068638" y="4019106"/>
            <a:ext cx="2343267" cy="2062851"/>
          </a:xfrm>
          <a:prstGeom prst="rect">
            <a:avLst/>
          </a:prstGeom>
        </p:spPr>
      </p:pic>
      <p:sp>
        <p:nvSpPr>
          <p:cNvPr id="13" name="TextBox 12">
            <a:extLst>
              <a:ext uri="{FF2B5EF4-FFF2-40B4-BE49-F238E27FC236}">
                <a16:creationId xmlns:a16="http://schemas.microsoft.com/office/drawing/2014/main" id="{A5D3DDDC-157C-477C-BF12-73397B25E17F}"/>
              </a:ext>
            </a:extLst>
          </p:cNvPr>
          <p:cNvSpPr txBox="1"/>
          <p:nvPr/>
        </p:nvSpPr>
        <p:spPr>
          <a:xfrm>
            <a:off x="688475" y="3329027"/>
            <a:ext cx="3118850" cy="369332"/>
          </a:xfrm>
          <a:prstGeom prst="rect">
            <a:avLst/>
          </a:prstGeom>
          <a:noFill/>
        </p:spPr>
        <p:txBody>
          <a:bodyPr wrap="square" rtlCol="0">
            <a:spAutoFit/>
          </a:bodyPr>
          <a:lstStyle/>
          <a:p>
            <a:r>
              <a:rPr lang="en-IN" dirty="0"/>
              <a:t>Power Distribution Board</a:t>
            </a:r>
          </a:p>
        </p:txBody>
      </p:sp>
      <p:sp>
        <p:nvSpPr>
          <p:cNvPr id="14" name="TextBox 13">
            <a:extLst>
              <a:ext uri="{FF2B5EF4-FFF2-40B4-BE49-F238E27FC236}">
                <a16:creationId xmlns:a16="http://schemas.microsoft.com/office/drawing/2014/main" id="{5D138B88-B39E-4122-8B9D-40CF49A79301}"/>
              </a:ext>
            </a:extLst>
          </p:cNvPr>
          <p:cNvSpPr txBox="1"/>
          <p:nvPr/>
        </p:nvSpPr>
        <p:spPr>
          <a:xfrm>
            <a:off x="4104167" y="3295723"/>
            <a:ext cx="2429711" cy="369332"/>
          </a:xfrm>
          <a:prstGeom prst="rect">
            <a:avLst/>
          </a:prstGeom>
          <a:noFill/>
        </p:spPr>
        <p:txBody>
          <a:bodyPr wrap="square" rtlCol="0">
            <a:spAutoFit/>
          </a:bodyPr>
          <a:lstStyle/>
          <a:p>
            <a:r>
              <a:rPr lang="en-IN" dirty="0"/>
              <a:t>Orange dc motors </a:t>
            </a:r>
          </a:p>
        </p:txBody>
      </p:sp>
      <p:pic>
        <p:nvPicPr>
          <p:cNvPr id="16" name="Picture 15">
            <a:extLst>
              <a:ext uri="{FF2B5EF4-FFF2-40B4-BE49-F238E27FC236}">
                <a16:creationId xmlns:a16="http://schemas.microsoft.com/office/drawing/2014/main" id="{24669376-65D1-45D2-924E-BB20A52881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3878" y="4019105"/>
            <a:ext cx="2062851" cy="2062851"/>
          </a:xfrm>
          <a:prstGeom prst="rect">
            <a:avLst/>
          </a:prstGeom>
        </p:spPr>
      </p:pic>
      <p:sp>
        <p:nvSpPr>
          <p:cNvPr id="17" name="TextBox 16">
            <a:extLst>
              <a:ext uri="{FF2B5EF4-FFF2-40B4-BE49-F238E27FC236}">
                <a16:creationId xmlns:a16="http://schemas.microsoft.com/office/drawing/2014/main" id="{D7CC1389-A001-4CD9-966F-1AB9117F6C83}"/>
              </a:ext>
            </a:extLst>
          </p:cNvPr>
          <p:cNvSpPr txBox="1"/>
          <p:nvPr/>
        </p:nvSpPr>
        <p:spPr>
          <a:xfrm>
            <a:off x="7518393" y="3282765"/>
            <a:ext cx="1703015" cy="369332"/>
          </a:xfrm>
          <a:prstGeom prst="rect">
            <a:avLst/>
          </a:prstGeom>
          <a:noFill/>
        </p:spPr>
        <p:txBody>
          <a:bodyPr wrap="square" rtlCol="0">
            <a:spAutoFit/>
          </a:bodyPr>
          <a:lstStyle/>
          <a:p>
            <a:r>
              <a:rPr lang="en-IN" dirty="0"/>
              <a:t>Arduino </a:t>
            </a:r>
            <a:r>
              <a:rPr lang="en-IN" dirty="0" err="1"/>
              <a:t>nano</a:t>
            </a:r>
            <a:endParaRPr lang="en-IN" dirty="0"/>
          </a:p>
        </p:txBody>
      </p:sp>
      <p:sp>
        <p:nvSpPr>
          <p:cNvPr id="18" name="TextBox 17">
            <a:extLst>
              <a:ext uri="{FF2B5EF4-FFF2-40B4-BE49-F238E27FC236}">
                <a16:creationId xmlns:a16="http://schemas.microsoft.com/office/drawing/2014/main" id="{00C56706-D35E-4742-920F-7465166406BF}"/>
              </a:ext>
            </a:extLst>
          </p:cNvPr>
          <p:cNvSpPr txBox="1"/>
          <p:nvPr/>
        </p:nvSpPr>
        <p:spPr>
          <a:xfrm>
            <a:off x="1853783" y="6218038"/>
            <a:ext cx="2429710" cy="369332"/>
          </a:xfrm>
          <a:prstGeom prst="rect">
            <a:avLst/>
          </a:prstGeom>
          <a:noFill/>
        </p:spPr>
        <p:txBody>
          <a:bodyPr wrap="square" rtlCol="0">
            <a:spAutoFit/>
          </a:bodyPr>
          <a:lstStyle/>
          <a:p>
            <a:r>
              <a:rPr lang="en-IN" dirty="0" err="1"/>
              <a:t>Coustmized</a:t>
            </a:r>
            <a:r>
              <a:rPr lang="en-IN" dirty="0"/>
              <a:t> circuit</a:t>
            </a:r>
          </a:p>
        </p:txBody>
      </p:sp>
      <p:sp>
        <p:nvSpPr>
          <p:cNvPr id="19" name="TextBox 18">
            <a:extLst>
              <a:ext uri="{FF2B5EF4-FFF2-40B4-BE49-F238E27FC236}">
                <a16:creationId xmlns:a16="http://schemas.microsoft.com/office/drawing/2014/main" id="{BE0DAE79-D0E2-47E0-A5A9-16D8A9F5F6D7}"/>
              </a:ext>
            </a:extLst>
          </p:cNvPr>
          <p:cNvSpPr txBox="1"/>
          <p:nvPr/>
        </p:nvSpPr>
        <p:spPr>
          <a:xfrm>
            <a:off x="6397290" y="6251340"/>
            <a:ext cx="2822944" cy="369332"/>
          </a:xfrm>
          <a:prstGeom prst="rect">
            <a:avLst/>
          </a:prstGeom>
          <a:noFill/>
        </p:spPr>
        <p:txBody>
          <a:bodyPr wrap="square" rtlCol="0">
            <a:spAutoFit/>
          </a:bodyPr>
          <a:lstStyle/>
          <a:p>
            <a:r>
              <a:rPr lang="en-IN" dirty="0"/>
              <a:t>Bluetooth module</a:t>
            </a:r>
          </a:p>
        </p:txBody>
      </p:sp>
    </p:spTree>
    <p:extLst>
      <p:ext uri="{BB962C8B-B14F-4D97-AF65-F5344CB8AC3E}">
        <p14:creationId xmlns:p14="http://schemas.microsoft.com/office/powerpoint/2010/main" val="3437983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497C58-6289-49D5-B65D-DAB9BCB32154}"/>
              </a:ext>
            </a:extLst>
          </p:cNvPr>
          <p:cNvSpPr txBox="1"/>
          <p:nvPr/>
        </p:nvSpPr>
        <p:spPr>
          <a:xfrm>
            <a:off x="728330" y="781492"/>
            <a:ext cx="9053624" cy="646331"/>
          </a:xfrm>
          <a:prstGeom prst="rect">
            <a:avLst/>
          </a:prstGeom>
          <a:noFill/>
        </p:spPr>
        <p:txBody>
          <a:bodyPr wrap="square" rtlCol="0">
            <a:spAutoFit/>
          </a:bodyPr>
          <a:lstStyle/>
          <a:p>
            <a:r>
              <a:rPr lang="en-IN" sz="3600" dirty="0">
                <a:solidFill>
                  <a:schemeClr val="accent3">
                    <a:lumMod val="40000"/>
                    <a:lumOff val="60000"/>
                  </a:schemeClr>
                </a:solidFill>
              </a:rPr>
              <a:t>METHODS OF CONTOLLING THE BOT</a:t>
            </a:r>
          </a:p>
        </p:txBody>
      </p:sp>
      <p:sp>
        <p:nvSpPr>
          <p:cNvPr id="7" name="TextBox 6">
            <a:extLst>
              <a:ext uri="{FF2B5EF4-FFF2-40B4-BE49-F238E27FC236}">
                <a16:creationId xmlns:a16="http://schemas.microsoft.com/office/drawing/2014/main" id="{6F700031-8B98-4B96-9BE1-0CA71C3EAECE}"/>
              </a:ext>
            </a:extLst>
          </p:cNvPr>
          <p:cNvSpPr txBox="1"/>
          <p:nvPr/>
        </p:nvSpPr>
        <p:spPr>
          <a:xfrm>
            <a:off x="520995" y="2099929"/>
            <a:ext cx="8867553" cy="1754326"/>
          </a:xfrm>
          <a:prstGeom prst="rect">
            <a:avLst/>
          </a:prstGeom>
          <a:noFill/>
        </p:spPr>
        <p:txBody>
          <a:bodyPr wrap="square" rtlCol="0">
            <a:spAutoFit/>
          </a:bodyPr>
          <a:lstStyle/>
          <a:p>
            <a:r>
              <a:rPr lang="en-IN" dirty="0"/>
              <a:t>WE HAD MADE 2 WAYS TO CONTROL THIS BOT :</a:t>
            </a:r>
          </a:p>
          <a:p>
            <a:endParaRPr lang="en-IN" dirty="0"/>
          </a:p>
          <a:p>
            <a:pPr marL="342900" indent="-342900">
              <a:buAutoNum type="arabicPeriod"/>
            </a:pPr>
            <a:r>
              <a:rPr lang="en-IN" dirty="0"/>
              <a:t>THROUGH ANDROID APP : THIS APP IS BUILT BY US USING MIT APP INVENTOR THROUGH BLUETOOTH COMUNICATION.</a:t>
            </a:r>
          </a:p>
          <a:p>
            <a:pPr marL="342900" indent="-342900">
              <a:buAutoNum type="arabicPeriod"/>
            </a:pPr>
            <a:endParaRPr lang="en-IN" dirty="0"/>
          </a:p>
          <a:p>
            <a:pPr marL="342900" indent="-342900">
              <a:buAutoNum type="arabicPeriod"/>
            </a:pPr>
            <a:r>
              <a:rPr lang="en-IN" dirty="0"/>
              <a:t>THROUGH REMOTE CONTROLLER </a:t>
            </a:r>
          </a:p>
        </p:txBody>
      </p:sp>
    </p:spTree>
    <p:extLst>
      <p:ext uri="{BB962C8B-B14F-4D97-AF65-F5344CB8AC3E}">
        <p14:creationId xmlns:p14="http://schemas.microsoft.com/office/powerpoint/2010/main" val="62584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8A2ED2-CC47-45D8-BC40-AC24EDE67363}"/>
              </a:ext>
            </a:extLst>
          </p:cNvPr>
          <p:cNvPicPr>
            <a:picLocks noChangeAspect="1"/>
          </p:cNvPicPr>
          <p:nvPr/>
        </p:nvPicPr>
        <p:blipFill rotWithShape="1">
          <a:blip r:embed="rId2">
            <a:extLst>
              <a:ext uri="{28A0092B-C50C-407E-A947-70E740481C1C}">
                <a14:useLocalDpi xmlns:a14="http://schemas.microsoft.com/office/drawing/2010/main" val="0"/>
              </a:ext>
            </a:extLst>
          </a:blip>
          <a:srcRect t="171" r="6776" b="-1"/>
          <a:stretch/>
        </p:blipFill>
        <p:spPr>
          <a:xfrm>
            <a:off x="287080" y="838710"/>
            <a:ext cx="4242390" cy="2271486"/>
          </a:xfrm>
          <a:prstGeom prst="rect">
            <a:avLst/>
          </a:prstGeom>
        </p:spPr>
      </p:pic>
      <p:sp>
        <p:nvSpPr>
          <p:cNvPr id="6" name="TextBox 5">
            <a:extLst>
              <a:ext uri="{FF2B5EF4-FFF2-40B4-BE49-F238E27FC236}">
                <a16:creationId xmlns:a16="http://schemas.microsoft.com/office/drawing/2014/main" id="{181015F5-F9DB-4C7C-98F7-F014937E42D7}"/>
              </a:ext>
            </a:extLst>
          </p:cNvPr>
          <p:cNvSpPr txBox="1"/>
          <p:nvPr/>
        </p:nvSpPr>
        <p:spPr>
          <a:xfrm>
            <a:off x="287080" y="189615"/>
            <a:ext cx="4912242" cy="646331"/>
          </a:xfrm>
          <a:prstGeom prst="rect">
            <a:avLst/>
          </a:prstGeom>
          <a:noFill/>
        </p:spPr>
        <p:txBody>
          <a:bodyPr wrap="square" rtlCol="0">
            <a:spAutoFit/>
          </a:bodyPr>
          <a:lstStyle/>
          <a:p>
            <a:r>
              <a:rPr lang="en-IN" sz="3600" dirty="0"/>
              <a:t>RCCONTROL APP</a:t>
            </a:r>
          </a:p>
        </p:txBody>
      </p:sp>
      <p:pic>
        <p:nvPicPr>
          <p:cNvPr id="8" name="Picture 7">
            <a:extLst>
              <a:ext uri="{FF2B5EF4-FFF2-40B4-BE49-F238E27FC236}">
                <a16:creationId xmlns:a16="http://schemas.microsoft.com/office/drawing/2014/main" id="{FFC91BBF-8467-4491-8CBE-9204F58FC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959" y="835946"/>
            <a:ext cx="4542970" cy="2271486"/>
          </a:xfrm>
          <a:prstGeom prst="rect">
            <a:avLst/>
          </a:prstGeom>
        </p:spPr>
      </p:pic>
      <p:sp>
        <p:nvSpPr>
          <p:cNvPr id="9" name="TextBox 8">
            <a:extLst>
              <a:ext uri="{FF2B5EF4-FFF2-40B4-BE49-F238E27FC236}">
                <a16:creationId xmlns:a16="http://schemas.microsoft.com/office/drawing/2014/main" id="{E5E379CD-B88B-43B4-B129-8F23E4AEADA6}"/>
              </a:ext>
            </a:extLst>
          </p:cNvPr>
          <p:cNvSpPr txBox="1"/>
          <p:nvPr/>
        </p:nvSpPr>
        <p:spPr>
          <a:xfrm>
            <a:off x="191387" y="3424639"/>
            <a:ext cx="5454501" cy="646331"/>
          </a:xfrm>
          <a:prstGeom prst="rect">
            <a:avLst/>
          </a:prstGeom>
          <a:noFill/>
        </p:spPr>
        <p:txBody>
          <a:bodyPr wrap="square" rtlCol="0">
            <a:spAutoFit/>
          </a:bodyPr>
          <a:lstStyle/>
          <a:p>
            <a:r>
              <a:rPr lang="en-IN" sz="3600" dirty="0"/>
              <a:t>REMOTE CONTROLLER </a:t>
            </a:r>
          </a:p>
        </p:txBody>
      </p:sp>
      <p:pic>
        <p:nvPicPr>
          <p:cNvPr id="11" name="Picture 10">
            <a:extLst>
              <a:ext uri="{FF2B5EF4-FFF2-40B4-BE49-F238E27FC236}">
                <a16:creationId xmlns:a16="http://schemas.microsoft.com/office/drawing/2014/main" id="{0F083AEE-6C46-4885-8205-20F536D3D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911" y="4031328"/>
            <a:ext cx="3588047" cy="2588693"/>
          </a:xfrm>
          <a:prstGeom prst="rect">
            <a:avLst/>
          </a:prstGeom>
        </p:spPr>
      </p:pic>
    </p:spTree>
    <p:extLst>
      <p:ext uri="{BB962C8B-B14F-4D97-AF65-F5344CB8AC3E}">
        <p14:creationId xmlns:p14="http://schemas.microsoft.com/office/powerpoint/2010/main" val="34521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6A6B-04D2-4014-9DDF-6272AA9C7F44}"/>
              </a:ext>
            </a:extLst>
          </p:cNvPr>
          <p:cNvSpPr txBox="1">
            <a:spLocks/>
          </p:cNvSpPr>
          <p:nvPr/>
        </p:nvSpPr>
        <p:spPr>
          <a:xfrm>
            <a:off x="246048" y="457199"/>
            <a:ext cx="11148510" cy="820329"/>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400" dirty="0">
                <a:solidFill>
                  <a:schemeClr val="accent3">
                    <a:lumMod val="60000"/>
                    <a:lumOff val="40000"/>
                  </a:schemeClr>
                </a:solidFill>
              </a:rPr>
              <a:t>PROGRAMMING DESIGN OVERVIEW</a:t>
            </a:r>
          </a:p>
        </p:txBody>
      </p:sp>
      <p:sp>
        <p:nvSpPr>
          <p:cNvPr id="3" name="Content Placeholder 2">
            <a:extLst>
              <a:ext uri="{FF2B5EF4-FFF2-40B4-BE49-F238E27FC236}">
                <a16:creationId xmlns:a16="http://schemas.microsoft.com/office/drawing/2014/main" id="{90C552E5-8E41-4F4D-BAB9-7B78CA674655}"/>
              </a:ext>
            </a:extLst>
          </p:cNvPr>
          <p:cNvSpPr txBox="1">
            <a:spLocks/>
          </p:cNvSpPr>
          <p:nvPr/>
        </p:nvSpPr>
        <p:spPr>
          <a:xfrm>
            <a:off x="606056" y="1648047"/>
            <a:ext cx="8516679" cy="4582632"/>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dirty="0"/>
              <a:t>Since this event was based on hurdles</a:t>
            </a:r>
          </a:p>
          <a:p>
            <a:r>
              <a:rPr lang="en-IN" dirty="0"/>
              <a:t>We decided to allocate 3 modes being</a:t>
            </a:r>
          </a:p>
          <a:p>
            <a:endParaRPr lang="en-IN" dirty="0"/>
          </a:p>
          <a:p>
            <a:pPr marL="68580"/>
            <a:r>
              <a:rPr lang="en-IN" dirty="0"/>
              <a:t> </a:t>
            </a:r>
            <a:r>
              <a:rPr lang="en-IN" b="1" dirty="0">
                <a:solidFill>
                  <a:schemeClr val="tx1"/>
                </a:solidFill>
              </a:rPr>
              <a:t>1.Normal mode </a:t>
            </a:r>
            <a:r>
              <a:rPr lang="en-IN" b="1" dirty="0"/>
              <a:t>: </a:t>
            </a:r>
            <a:r>
              <a:rPr lang="en-IN" dirty="0"/>
              <a:t>this mode was to look  into the 	normal function of the bot wherein 	forward, backward and also radial and axial turns were under this mode of operation.</a:t>
            </a:r>
          </a:p>
          <a:p>
            <a:pPr marL="68580"/>
            <a:r>
              <a:rPr lang="en-IN" b="1" dirty="0">
                <a:solidFill>
                  <a:schemeClr val="tx1"/>
                </a:solidFill>
              </a:rPr>
              <a:t>2.Differential mode </a:t>
            </a:r>
            <a:r>
              <a:rPr lang="en-IN" b="1" dirty="0"/>
              <a:t>: </a:t>
            </a:r>
            <a:r>
              <a:rPr lang="en-IN" dirty="0"/>
              <a:t>this mode was to look into 	sharp and precise turnings sometimes the 	bot finds difficulty at the sharp turnings at such cases this mode is used especially for turning at a particular angle .</a:t>
            </a:r>
          </a:p>
          <a:p>
            <a:pPr marL="68580"/>
            <a:r>
              <a:rPr lang="en-IN" b="1" dirty="0">
                <a:solidFill>
                  <a:schemeClr val="tx1"/>
                </a:solidFill>
              </a:rPr>
              <a:t>3.Stop mode </a:t>
            </a:r>
            <a:r>
              <a:rPr lang="en-IN" b="1" dirty="0"/>
              <a:t>: </a:t>
            </a:r>
            <a:r>
              <a:rPr lang="en-IN" dirty="0"/>
              <a:t>this mode is operated in order </a:t>
            </a:r>
            <a:r>
              <a:rPr lang="en-IN" dirty="0" err="1"/>
              <a:t>hault</a:t>
            </a:r>
            <a:r>
              <a:rPr lang="en-IN" dirty="0"/>
              <a:t> the bot as and when required.</a:t>
            </a:r>
          </a:p>
        </p:txBody>
      </p:sp>
    </p:spTree>
    <p:extLst>
      <p:ext uri="{BB962C8B-B14F-4D97-AF65-F5344CB8AC3E}">
        <p14:creationId xmlns:p14="http://schemas.microsoft.com/office/powerpoint/2010/main" val="3370399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100</TotalTime>
  <Words>238</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Baskerville Old Face</vt:lpstr>
      <vt:lpstr>Century Gothic</vt:lpstr>
      <vt:lpstr>Unispace</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gowravyadav20@gmail.com</dc:creator>
  <cp:lastModifiedBy>gowravyadav20@gmail.com</cp:lastModifiedBy>
  <cp:revision>12</cp:revision>
  <dcterms:created xsi:type="dcterms:W3CDTF">2019-10-14T19:14:17Z</dcterms:created>
  <dcterms:modified xsi:type="dcterms:W3CDTF">2020-08-29T08:52:21Z</dcterms:modified>
</cp:coreProperties>
</file>